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9"/>
  </p:notesMasterIdLst>
  <p:sldIdLst>
    <p:sldId id="268" r:id="rId2"/>
    <p:sldId id="261" r:id="rId3"/>
    <p:sldId id="2147475916" r:id="rId4"/>
    <p:sldId id="2147475913" r:id="rId5"/>
    <p:sldId id="2147475914" r:id="rId6"/>
    <p:sldId id="2147475915" r:id="rId7"/>
    <p:sldId id="2147475917" r:id="rId8"/>
  </p:sldIdLst>
  <p:sldSz cx="11880850" cy="7578725"/>
  <p:notesSz cx="6888163" cy="10020300"/>
  <p:defaultTextStyle>
    <a:defPPr>
      <a:defRPr lang="en-US"/>
    </a:defPPr>
    <a:lvl1pPr marL="0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2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58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4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29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5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1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7" algn="l" defTabSz="9141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dan Pembinaan Ideologi Pancasila" initials="BPIP" lastIdx="1" clrIdx="0">
    <p:extLst>
      <p:ext uri="{19B8F6BF-5375-455C-9EA6-DF929625EA0E}">
        <p15:presenceInfo xmlns="" xmlns:p15="http://schemas.microsoft.com/office/powerpoint/2012/main" userId="7df89902e3a6fca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200" y="-276"/>
      </p:cViewPr>
      <p:guideLst>
        <p:guide orient="horz" pos="2387"/>
        <p:guide pos="37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875B7D1-FCDE-4BCC-A515-C29CA56AEDD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0" y="1252538"/>
            <a:ext cx="53006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ED11E501-F037-4338-A5C4-6A5149AA90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6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2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58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4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29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5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1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7" algn="l" defTabSz="91417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066" y="2354317"/>
            <a:ext cx="10098723" cy="162451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2130" y="4294611"/>
            <a:ext cx="8316595" cy="193678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558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116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67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23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79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34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90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446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4EEE-2366-474B-9250-47DD561E486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9F69-8DD2-4964-A6F8-D243ABB7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03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4EEE-2366-474B-9250-47DD561E486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9F69-8DD2-4964-A6F8-D243ABB7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192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1925" y="335082"/>
            <a:ext cx="3473499" cy="714715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430" y="335082"/>
            <a:ext cx="10222481" cy="71471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4EEE-2366-474B-9250-47DD561E486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9F69-8DD2-4964-A6F8-D243ABB7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6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4EEE-2366-474B-9250-47DD561E486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9F69-8DD2-4964-A6F8-D243ABB7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5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505" y="4870036"/>
            <a:ext cx="10098723" cy="1505219"/>
          </a:xfrm>
        </p:spPr>
        <p:txBody>
          <a:bodyPr anchor="t"/>
          <a:lstStyle>
            <a:lvl1pPr algn="l">
              <a:defRPr sz="49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505" y="3212187"/>
            <a:ext cx="10098723" cy="1657846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5581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1163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674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232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790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3489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9071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44653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4EEE-2366-474B-9250-47DD561E486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9F69-8DD2-4964-A6F8-D243ABB7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396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430" y="1954332"/>
            <a:ext cx="6847990" cy="552790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7434" y="1954332"/>
            <a:ext cx="6847990" cy="5527909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4EEE-2366-474B-9250-47DD561E486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9F69-8DD2-4964-A6F8-D243ABB7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2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5" y="303500"/>
            <a:ext cx="10692765" cy="126312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2" y="1696442"/>
            <a:ext cx="5249439" cy="70699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817" indent="0">
              <a:buNone/>
              <a:defRPr sz="2400" b="1"/>
            </a:lvl2pPr>
            <a:lvl3pPr marL="1111633" indent="0">
              <a:buNone/>
              <a:defRPr sz="2200" b="1"/>
            </a:lvl3pPr>
            <a:lvl4pPr marL="1667450" indent="0">
              <a:buNone/>
              <a:defRPr sz="1900" b="1"/>
            </a:lvl4pPr>
            <a:lvl5pPr marL="2223266" indent="0">
              <a:buNone/>
              <a:defRPr sz="1900" b="1"/>
            </a:lvl5pPr>
            <a:lvl6pPr marL="2779083" indent="0">
              <a:buNone/>
              <a:defRPr sz="1900" b="1"/>
            </a:lvl6pPr>
            <a:lvl7pPr marL="3334899" indent="0">
              <a:buNone/>
              <a:defRPr sz="1900" b="1"/>
            </a:lvl7pPr>
            <a:lvl8pPr marL="3890715" indent="0">
              <a:buNone/>
              <a:defRPr sz="1900" b="1"/>
            </a:lvl8pPr>
            <a:lvl9pPr marL="444653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42" y="2403438"/>
            <a:ext cx="5249439" cy="436653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5311" y="1696442"/>
            <a:ext cx="5251501" cy="70699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55817" indent="0">
              <a:buNone/>
              <a:defRPr sz="2400" b="1"/>
            </a:lvl2pPr>
            <a:lvl3pPr marL="1111633" indent="0">
              <a:buNone/>
              <a:defRPr sz="2200" b="1"/>
            </a:lvl3pPr>
            <a:lvl4pPr marL="1667450" indent="0">
              <a:buNone/>
              <a:defRPr sz="1900" b="1"/>
            </a:lvl4pPr>
            <a:lvl5pPr marL="2223266" indent="0">
              <a:buNone/>
              <a:defRPr sz="1900" b="1"/>
            </a:lvl5pPr>
            <a:lvl6pPr marL="2779083" indent="0">
              <a:buNone/>
              <a:defRPr sz="1900" b="1"/>
            </a:lvl6pPr>
            <a:lvl7pPr marL="3334899" indent="0">
              <a:buNone/>
              <a:defRPr sz="1900" b="1"/>
            </a:lvl7pPr>
            <a:lvl8pPr marL="3890715" indent="0">
              <a:buNone/>
              <a:defRPr sz="1900" b="1"/>
            </a:lvl8pPr>
            <a:lvl9pPr marL="4446533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5311" y="2403438"/>
            <a:ext cx="5251501" cy="4366539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4EEE-2366-474B-9250-47DD561E486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9F69-8DD2-4964-A6F8-D243ABB7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1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4EEE-2366-474B-9250-47DD561E486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9F69-8DD2-4964-A6F8-D243ABB7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1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4EEE-2366-474B-9250-47DD561E486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9F69-8DD2-4964-A6F8-D243ABB7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1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043" y="301745"/>
            <a:ext cx="3908718" cy="1284173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5082" y="301747"/>
            <a:ext cx="6641725" cy="6468232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43" y="1585922"/>
            <a:ext cx="3908718" cy="5184059"/>
          </a:xfrm>
        </p:spPr>
        <p:txBody>
          <a:bodyPr/>
          <a:lstStyle>
            <a:lvl1pPr marL="0" indent="0">
              <a:buNone/>
              <a:defRPr sz="1700"/>
            </a:lvl1pPr>
            <a:lvl2pPr marL="555817" indent="0">
              <a:buNone/>
              <a:defRPr sz="1500"/>
            </a:lvl2pPr>
            <a:lvl3pPr marL="1111633" indent="0">
              <a:buNone/>
              <a:defRPr sz="1200"/>
            </a:lvl3pPr>
            <a:lvl4pPr marL="1667450" indent="0">
              <a:buNone/>
              <a:defRPr sz="1100"/>
            </a:lvl4pPr>
            <a:lvl5pPr marL="2223266" indent="0">
              <a:buNone/>
              <a:defRPr sz="1100"/>
            </a:lvl5pPr>
            <a:lvl6pPr marL="2779083" indent="0">
              <a:buNone/>
              <a:defRPr sz="1100"/>
            </a:lvl6pPr>
            <a:lvl7pPr marL="3334899" indent="0">
              <a:buNone/>
              <a:defRPr sz="1100"/>
            </a:lvl7pPr>
            <a:lvl8pPr marL="3890715" indent="0">
              <a:buNone/>
              <a:defRPr sz="1100"/>
            </a:lvl8pPr>
            <a:lvl9pPr marL="444653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4EEE-2366-474B-9250-47DD561E486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9F69-8DD2-4964-A6F8-D243ABB7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29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730" y="5305107"/>
            <a:ext cx="7128510" cy="62629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8730" y="677173"/>
            <a:ext cx="7128510" cy="4547235"/>
          </a:xfrm>
        </p:spPr>
        <p:txBody>
          <a:bodyPr/>
          <a:lstStyle>
            <a:lvl1pPr marL="0" indent="0">
              <a:buNone/>
              <a:defRPr sz="3900"/>
            </a:lvl1pPr>
            <a:lvl2pPr marL="555817" indent="0">
              <a:buNone/>
              <a:defRPr sz="3400"/>
            </a:lvl2pPr>
            <a:lvl3pPr marL="1111633" indent="0">
              <a:buNone/>
              <a:defRPr sz="2900"/>
            </a:lvl3pPr>
            <a:lvl4pPr marL="1667450" indent="0">
              <a:buNone/>
              <a:defRPr sz="2400"/>
            </a:lvl4pPr>
            <a:lvl5pPr marL="2223266" indent="0">
              <a:buNone/>
              <a:defRPr sz="2400"/>
            </a:lvl5pPr>
            <a:lvl6pPr marL="2779083" indent="0">
              <a:buNone/>
              <a:defRPr sz="2400"/>
            </a:lvl6pPr>
            <a:lvl7pPr marL="3334899" indent="0">
              <a:buNone/>
              <a:defRPr sz="2400"/>
            </a:lvl7pPr>
            <a:lvl8pPr marL="3890715" indent="0">
              <a:buNone/>
              <a:defRPr sz="2400"/>
            </a:lvl8pPr>
            <a:lvl9pPr marL="4446533" indent="0">
              <a:buNone/>
              <a:defRPr sz="24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8730" y="5931405"/>
            <a:ext cx="7128510" cy="889447"/>
          </a:xfrm>
        </p:spPr>
        <p:txBody>
          <a:bodyPr/>
          <a:lstStyle>
            <a:lvl1pPr marL="0" indent="0">
              <a:buNone/>
              <a:defRPr sz="1700"/>
            </a:lvl1pPr>
            <a:lvl2pPr marL="555817" indent="0">
              <a:buNone/>
              <a:defRPr sz="1500"/>
            </a:lvl2pPr>
            <a:lvl3pPr marL="1111633" indent="0">
              <a:buNone/>
              <a:defRPr sz="1200"/>
            </a:lvl3pPr>
            <a:lvl4pPr marL="1667450" indent="0">
              <a:buNone/>
              <a:defRPr sz="1100"/>
            </a:lvl4pPr>
            <a:lvl5pPr marL="2223266" indent="0">
              <a:buNone/>
              <a:defRPr sz="1100"/>
            </a:lvl5pPr>
            <a:lvl6pPr marL="2779083" indent="0">
              <a:buNone/>
              <a:defRPr sz="1100"/>
            </a:lvl6pPr>
            <a:lvl7pPr marL="3334899" indent="0">
              <a:buNone/>
              <a:defRPr sz="1100"/>
            </a:lvl7pPr>
            <a:lvl8pPr marL="3890715" indent="0">
              <a:buNone/>
              <a:defRPr sz="1100"/>
            </a:lvl8pPr>
            <a:lvl9pPr marL="4446533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E4EEE-2366-474B-9250-47DD561E486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89F69-8DD2-4964-A6F8-D243ABB7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51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45" y="303500"/>
            <a:ext cx="10692765" cy="1263121"/>
          </a:xfrm>
          <a:prstGeom prst="rect">
            <a:avLst/>
          </a:prstGeom>
        </p:spPr>
        <p:txBody>
          <a:bodyPr vert="horz" lIns="111163" tIns="55582" rIns="111163" bIns="555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45" y="1768372"/>
            <a:ext cx="10692765" cy="5001608"/>
          </a:xfrm>
          <a:prstGeom prst="rect">
            <a:avLst/>
          </a:prstGeom>
        </p:spPr>
        <p:txBody>
          <a:bodyPr vert="horz" lIns="111163" tIns="55582" rIns="111163" bIns="555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043" y="7024359"/>
            <a:ext cx="2772198" cy="403497"/>
          </a:xfrm>
          <a:prstGeom prst="rect">
            <a:avLst/>
          </a:prstGeom>
        </p:spPr>
        <p:txBody>
          <a:bodyPr vert="horz" lIns="111163" tIns="55582" rIns="111163" bIns="5558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E4EEE-2366-474B-9250-47DD561E4869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59293" y="7024359"/>
            <a:ext cx="3762269" cy="403497"/>
          </a:xfrm>
          <a:prstGeom prst="rect">
            <a:avLst/>
          </a:prstGeom>
        </p:spPr>
        <p:txBody>
          <a:bodyPr vert="horz" lIns="111163" tIns="55582" rIns="111163" bIns="5558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4609" y="7024359"/>
            <a:ext cx="2772198" cy="403497"/>
          </a:xfrm>
          <a:prstGeom prst="rect">
            <a:avLst/>
          </a:prstGeom>
        </p:spPr>
        <p:txBody>
          <a:bodyPr vert="horz" lIns="111163" tIns="55582" rIns="111163" bIns="5558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89F69-8DD2-4964-A6F8-D243ABB7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9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1111633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6862" indent="-416862" algn="l" defTabSz="1111633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03201" indent="-347386" algn="l" defTabSz="1111633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89541" indent="-277908" algn="l" defTabSz="1111633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45357" indent="-277908" algn="l" defTabSz="1111633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1173" indent="-277908" algn="l" defTabSz="1111633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56990" indent="-277908" algn="l" defTabSz="11116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12807" indent="-277908" algn="l" defTabSz="11116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68623" indent="-277908" algn="l" defTabSz="11116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24438" indent="-277908" algn="l" defTabSz="111163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111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5817" algn="l" defTabSz="1111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11633" algn="l" defTabSz="1111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7450" algn="l" defTabSz="1111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23266" algn="l" defTabSz="1111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9083" algn="l" defTabSz="1111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34899" algn="l" defTabSz="1111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90715" algn="l" defTabSz="1111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46533" algn="l" defTabSz="1111633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5851" y="2112576"/>
            <a:ext cx="11007258" cy="3365846"/>
          </a:xfrm>
          <a:custGeom>
            <a:avLst/>
            <a:gdLst/>
            <a:ahLst/>
            <a:cxnLst/>
            <a:rect l="l" t="t" r="r" b="b"/>
            <a:pathLst>
              <a:path w="12801600" h="3451860">
                <a:moveTo>
                  <a:pt x="12801600" y="0"/>
                </a:moveTo>
                <a:lnTo>
                  <a:pt x="0" y="0"/>
                </a:lnTo>
                <a:lnTo>
                  <a:pt x="0" y="3451860"/>
                </a:lnTo>
                <a:lnTo>
                  <a:pt x="12801600" y="3451860"/>
                </a:lnTo>
                <a:lnTo>
                  <a:pt x="12801600" y="0"/>
                </a:lnTo>
                <a:close/>
              </a:path>
            </a:pathLst>
          </a:custGeom>
          <a:solidFill>
            <a:srgbClr val="B52025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" name="object 3"/>
          <p:cNvSpPr txBox="1"/>
          <p:nvPr/>
        </p:nvSpPr>
        <p:spPr>
          <a:xfrm>
            <a:off x="5908897" y="3736590"/>
            <a:ext cx="63882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88"/>
              </a:lnSpc>
            </a:pPr>
            <a:r>
              <a:rPr sz="1700" spc="-54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913549" y="2889681"/>
            <a:ext cx="6333950" cy="2104193"/>
          </a:xfrm>
          <a:prstGeom prst="rect">
            <a:avLst/>
          </a:prstGeom>
        </p:spPr>
        <p:txBody>
          <a:bodyPr vert="horz" wrap="square" lIns="0" tIns="11203" rIns="0" bIns="0" rtlCol="0" anchor="ctr">
            <a:spAutoFit/>
          </a:bodyPr>
          <a:lstStyle/>
          <a:p>
            <a:pPr marL="11203" algn="ctr">
              <a:spcBef>
                <a:spcPts val="88"/>
              </a:spcBef>
            </a:pPr>
            <a:r>
              <a:rPr lang="id-ID" sz="2400" spc="-79" dirty="0">
                <a:solidFill>
                  <a:srgbClr val="FFFFFF"/>
                </a:solidFill>
                <a:latin typeface="Arial Black" pitchFamily="34" charset="0"/>
              </a:rPr>
              <a:t>    </a:t>
            </a:r>
            <a:r>
              <a:rPr lang="id-ID" sz="2800" spc="-79" dirty="0">
                <a:solidFill>
                  <a:srgbClr val="FFFFFF"/>
                </a:solidFill>
                <a:latin typeface="Arial Black" pitchFamily="34" charset="0"/>
              </a:rPr>
              <a:t>PEMBENTUKAN PASUKAN PENGIBAR BENDERA PUSAKA  (PASKIBRAKA) KABUPATEN ASAHAN TAHUN 2026  </a:t>
            </a:r>
            <a:r>
              <a:rPr lang="id-ID" sz="2400" spc="-79" dirty="0">
                <a:solidFill>
                  <a:srgbClr val="FFFFFF"/>
                </a:solidFill>
                <a:latin typeface="Arial Black" pitchFamily="34" charset="0"/>
              </a:rPr>
              <a:t/>
            </a:r>
            <a:br>
              <a:rPr lang="id-ID" sz="2400" spc="-79" dirty="0">
                <a:solidFill>
                  <a:srgbClr val="FFFFFF"/>
                </a:solidFill>
                <a:latin typeface="Arial Black" pitchFamily="34" charset="0"/>
              </a:rPr>
            </a:br>
            <a:endParaRPr sz="2400" dirty="0">
              <a:latin typeface="Arial Black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4153" y="5718307"/>
            <a:ext cx="6009905" cy="1407207"/>
          </a:xfrm>
          <a:prstGeom prst="rect">
            <a:avLst/>
          </a:prstGeom>
        </p:spPr>
        <p:txBody>
          <a:bodyPr vert="horz" wrap="square" lIns="0" tIns="11203" rIns="0" bIns="0" rtlCol="0">
            <a:spAutoFit/>
          </a:bodyPr>
          <a:lstStyle/>
          <a:p>
            <a:pPr marL="10644" marR="4482" algn="ctr">
              <a:lnSpc>
                <a:spcPct val="107400"/>
              </a:lnSpc>
              <a:spcBef>
                <a:spcPts val="88"/>
              </a:spcBef>
            </a:pPr>
            <a:r>
              <a:rPr lang="id-ID" sz="2800" b="1" spc="-92" dirty="0">
                <a:solidFill>
                  <a:srgbClr val="B52025"/>
                </a:solidFill>
                <a:latin typeface="Arial" pitchFamily="34" charset="0"/>
                <a:cs typeface="Arial" pitchFamily="34" charset="0"/>
              </a:rPr>
              <a:t>BADAN KESATUAN BANGSA DAN POLITIK KABUPATEN ASAHAN </a:t>
            </a:r>
          </a:p>
          <a:p>
            <a:pPr marL="10644" marR="4482" algn="ctr">
              <a:lnSpc>
                <a:spcPct val="107400"/>
              </a:lnSpc>
              <a:spcBef>
                <a:spcPts val="88"/>
              </a:spcBef>
            </a:pPr>
            <a:endParaRPr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object 4"/>
          <p:cNvPicPr/>
          <p:nvPr/>
        </p:nvPicPr>
        <p:blipFill rotWithShape="1">
          <a:blip r:embed="rId2" cstate="print"/>
          <a:srcRect r="15099"/>
          <a:stretch/>
        </p:blipFill>
        <p:spPr bwMode="auto">
          <a:xfrm>
            <a:off x="130630" y="272695"/>
            <a:ext cx="4782918" cy="6744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ambar 6" descr="logo-kes"/>
          <p:cNvPicPr/>
          <p:nvPr/>
        </p:nvPicPr>
        <p:blipFill>
          <a:blip r:embed="rId3"/>
          <a:stretch>
            <a:fillRect/>
          </a:stretch>
        </p:blipFill>
        <p:spPr>
          <a:xfrm>
            <a:off x="3823966" y="566662"/>
            <a:ext cx="1375052" cy="1545915"/>
          </a:xfrm>
          <a:prstGeom prst="rect">
            <a:avLst/>
          </a:prstGeom>
        </p:spPr>
      </p:pic>
      <p:pic>
        <p:nvPicPr>
          <p:cNvPr id="10" name="Picture 9" descr="D:\Lap. Pembangunan 2017\Videos\Logo_kabupaten_asahan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4639" y="720570"/>
            <a:ext cx="989325" cy="137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BA3C61D-51A3-5DB0-11FD-C47B42F8E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CA560C-A7E3-4C23-842D-F56BB1774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3" y="83372"/>
            <a:ext cx="9743947" cy="1272102"/>
          </a:xfrm>
        </p:spPr>
        <p:txBody>
          <a:bodyPr>
            <a:normAutofit/>
          </a:bodyPr>
          <a:lstStyle/>
          <a:p>
            <a:pPr algn="ctr"/>
            <a:r>
              <a:rPr lang="id-I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 14pt" pitchFamily="2" charset="77"/>
                <a:cs typeface="Plus Jakarta Sans" pitchFamily="2" charset="77"/>
              </a:rPr>
              <a:t>I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 14pt" pitchFamily="2" charset="77"/>
                <a:cs typeface="Plus Jakarta Sans" pitchFamily="2" charset="77"/>
              </a:rPr>
              <a:t>. </a:t>
            </a:r>
            <a:r>
              <a:rPr lang="id-ID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DM Sans 14pt" pitchFamily="2" charset="77"/>
                <a:cs typeface="Plus Jakarta Sans" pitchFamily="2" charset="77"/>
              </a:rPr>
              <a:t>TAHAPAN </a:t>
            </a:r>
            <a:r>
              <a:rPr lang="id-I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 14pt" pitchFamily="2" charset="77"/>
                <a:cs typeface="Plus Jakarta Sans" pitchFamily="2" charset="77"/>
              </a:rPr>
              <a:t>PERSIAPAN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DM Sans 14pt" pitchFamily="2" charset="77"/>
              <a:cs typeface="Plus Jakarta Sans" pitchFamily="2" charset="7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6813" y="1746964"/>
            <a:ext cx="10608197" cy="5583422"/>
          </a:xfrm>
        </p:spPr>
        <p:txBody>
          <a:bodyPr>
            <a:normAutofit/>
          </a:bodyPr>
          <a:lstStyle/>
          <a:p>
            <a:pPr marL="399951" indent="-399951">
              <a:buFont typeface="+mj-lt"/>
              <a:buAutoNum type="romanUcPeriod"/>
            </a:pPr>
            <a:r>
              <a:rPr lang="id-ID" sz="1500" dirty="0">
                <a:latin typeface="Arial" pitchFamily="34" charset="0"/>
                <a:cs typeface="Arial" pitchFamily="34" charset="0"/>
              </a:rPr>
              <a:t> TAHAPAN PERSIAPAN</a:t>
            </a:r>
          </a:p>
          <a:p>
            <a:pPr marL="534854" indent="-534854">
              <a:buNone/>
            </a:pPr>
            <a:r>
              <a:rPr lang="id-ID" sz="1500" dirty="0"/>
              <a:t>           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Tahap Persiapan Pembentukan Paskibraka Kabupaten Asahan Tahun 2026 mengikuti Pedoman  Nasional Surat Edaran Deputi Bidang Pendidikan dan Pelatihan BPIP Nomor 1 Tahun 2026. </a:t>
            </a:r>
          </a:p>
          <a:p>
            <a:pPr marL="0" indent="0">
              <a:buNone/>
            </a:pPr>
            <a:r>
              <a:rPr lang="id-ID" sz="1200" dirty="0">
                <a:latin typeface="Arial" pitchFamily="34" charset="0"/>
                <a:cs typeface="Arial" pitchFamily="34" charset="0"/>
              </a:rPr>
              <a:t>            Tahap Persiapan meliputi :</a:t>
            </a:r>
          </a:p>
          <a:p>
            <a:pPr marL="720544" indent="-185690">
              <a:buFont typeface="+mj-lt"/>
              <a:buAutoNum type="alphaLcPeriod"/>
            </a:pPr>
            <a:r>
              <a:rPr lang="id-ID" sz="1200" dirty="0">
                <a:latin typeface="Arial" pitchFamily="34" charset="0"/>
                <a:cs typeface="Arial" pitchFamily="34" charset="0"/>
              </a:rPr>
              <a:t>Rapat Koordinasi </a:t>
            </a:r>
          </a:p>
          <a:p>
            <a:pPr marL="720544" indent="-185690">
              <a:buFont typeface="+mj-lt"/>
              <a:buAutoNum type="alphaLcPeriod"/>
            </a:pPr>
            <a:r>
              <a:rPr lang="id-ID" sz="1200" dirty="0">
                <a:latin typeface="Arial" pitchFamily="34" charset="0"/>
                <a:cs typeface="Arial" pitchFamily="34" charset="0"/>
              </a:rPr>
              <a:t>Sosialisasi</a:t>
            </a:r>
          </a:p>
          <a:p>
            <a:pPr marL="720544" indent="-185690">
              <a:buFont typeface="+mj-lt"/>
              <a:buAutoNum type="alphaLcPeriod"/>
            </a:pPr>
            <a:r>
              <a:rPr lang="id-ID" sz="1200" dirty="0">
                <a:latin typeface="Arial" pitchFamily="34" charset="0"/>
                <a:cs typeface="Arial" pitchFamily="34" charset="0"/>
              </a:rPr>
              <a:t>Penyiapan Surat Keputusan Panitia, Administrasi dan Narahubung</a:t>
            </a:r>
          </a:p>
          <a:p>
            <a:pPr marL="720544" indent="-185690">
              <a:buFont typeface="+mj-lt"/>
              <a:buAutoNum type="alphaLcPeriod"/>
            </a:pPr>
            <a:r>
              <a:rPr lang="id-ID" sz="1200" dirty="0">
                <a:latin typeface="Arial" pitchFamily="34" charset="0"/>
                <a:cs typeface="Arial" pitchFamily="34" charset="0"/>
              </a:rPr>
              <a:t>Pembukaan Aplikasi Transparansi PASKIBRAKA </a:t>
            </a:r>
          </a:p>
          <a:p>
            <a:pPr marL="720544" indent="-185690">
              <a:buFont typeface="+mj-lt"/>
              <a:buAutoNum type="alphaLcPeriod"/>
            </a:pPr>
            <a:r>
              <a:rPr lang="id-ID" sz="1200" dirty="0">
                <a:latin typeface="Arial" pitchFamily="34" charset="0"/>
                <a:cs typeface="Arial" pitchFamily="34" charset="0"/>
              </a:rPr>
              <a:t>Pendaftaran </a:t>
            </a:r>
          </a:p>
          <a:p>
            <a:pPr marL="534854" indent="0">
              <a:buNone/>
            </a:pPr>
            <a:r>
              <a:rPr lang="id-ID" sz="1200" dirty="0">
                <a:latin typeface="Arial" pitchFamily="34" charset="0"/>
                <a:cs typeface="Arial" pitchFamily="34" charset="0"/>
              </a:rPr>
              <a:t>Adapun Rencana Kerja / Jadwal Pelaksanaannya sebagai berikut :</a:t>
            </a: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534854" indent="0">
              <a:buNone/>
            </a:pPr>
            <a:endParaRPr lang="id-ID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id-ID" sz="1500" dirty="0">
              <a:latin typeface="Arial" pitchFamily="34" charset="0"/>
              <a:cs typeface="Arial" pitchFamily="34" charset="0"/>
            </a:endParaRPr>
          </a:p>
          <a:p>
            <a:pPr marL="399951" indent="-399951">
              <a:buFont typeface="+mj-lt"/>
              <a:buAutoNum type="romanUcPeriod"/>
            </a:pPr>
            <a:endParaRPr lang="id-ID" sz="1500" dirty="0">
              <a:latin typeface="Arial" pitchFamily="34" charset="0"/>
              <a:cs typeface="Arial" pitchFamily="34" charset="0"/>
            </a:endParaRPr>
          </a:p>
          <a:p>
            <a:pPr marL="399951" indent="-399951">
              <a:buFont typeface="+mj-lt"/>
              <a:buAutoNum type="romanUcPeriod"/>
            </a:pPr>
            <a:endParaRPr lang="id-ID" sz="15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819DBB0-2181-9D0A-FBE9-8FA6D834E2D2}"/>
              </a:ext>
            </a:extLst>
          </p:cNvPr>
          <p:cNvCxnSpPr/>
          <p:nvPr/>
        </p:nvCxnSpPr>
        <p:spPr>
          <a:xfrm>
            <a:off x="1203342" y="1527411"/>
            <a:ext cx="954739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 descr="D:\Lap. Pembangunan 2017\Videos\Logo_kabupaten_asahan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909" y="241822"/>
            <a:ext cx="804433" cy="111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907429" y="4672834"/>
            <a:ext cx="10608197" cy="3031490"/>
          </a:xfrm>
          <a:prstGeom prst="rect">
            <a:avLst/>
          </a:prstGeom>
        </p:spPr>
        <p:txBody>
          <a:bodyPr vert="horz" lIns="91418" tIns="45709" rIns="91418" bIns="45709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9951" indent="-399951">
              <a:buFont typeface="+mj-lt"/>
              <a:buAutoNum type="romanUcPeriod"/>
            </a:pPr>
            <a:endParaRPr lang="id-ID" sz="15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625526"/>
              </p:ext>
            </p:extLst>
          </p:nvPr>
        </p:nvGraphicFramePr>
        <p:xfrm>
          <a:off x="789864" y="4170853"/>
          <a:ext cx="10374347" cy="2620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30"/>
                <a:gridCol w="2347645"/>
                <a:gridCol w="2228397"/>
                <a:gridCol w="2466890"/>
                <a:gridCol w="2861885"/>
              </a:tblGrid>
              <a:tr h="340418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id-ID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HARI</a:t>
                      </a:r>
                      <a:r>
                        <a:rPr lang="id-ID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TANGGAL </a:t>
                      </a:r>
                      <a:endParaRPr lang="id-ID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KEGIATAN</a:t>
                      </a:r>
                      <a:endParaRPr lang="id-ID" sz="13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PENANGGUNG JAWAB</a:t>
                      </a:r>
                      <a:endParaRPr lang="id-ID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KETERANGAN</a:t>
                      </a:r>
                      <a:endParaRPr lang="id-ID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313176">
                <a:tc gridSpan="5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3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TAHAPAN PERSIAPAN </a:t>
                      </a:r>
                      <a:endParaRPr lang="id-ID" sz="13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448" marR="85448" marT="48451" marB="48451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875191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en-US" sz="1300" b="0" i="0" u="none" strike="noStrike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en-US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Rabu,</a:t>
                      </a:r>
                      <a:r>
                        <a:rPr lang="id-ID" sz="13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11 Februari 2026 </a:t>
                      </a:r>
                      <a:endParaRPr lang="en-US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Rapat Koordinasi dengan Instansi terkait dan Satuan</a:t>
                      </a:r>
                      <a:r>
                        <a:rPr lang="id-ID" sz="13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Pendidikan </a:t>
                      </a:r>
                      <a:endParaRPr lang="en-US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3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  <a:endParaRPr lang="en-US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Aula Badan </a:t>
                      </a:r>
                      <a:r>
                        <a:rPr lang="id-ID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Kesatuan Bangsa dan</a:t>
                      </a:r>
                      <a:r>
                        <a:rPr lang="id-ID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  <a:endParaRPr lang="en-US" sz="13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1091466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en-US" sz="1300" b="0" i="0" u="none" strike="noStrike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2</a:t>
                      </a:r>
                      <a:endParaRPr lang="en-US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Kamis  s/d Minggu </a:t>
                      </a:r>
                    </a:p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12 s/d 22 Februari 2026</a:t>
                      </a:r>
                      <a:endParaRPr lang="id-ID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Sosialisasi Pembentukan PASKIBRAKA Kepada</a:t>
                      </a:r>
                      <a:r>
                        <a:rPr lang="id-ID" sz="13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Satuan Pendidikan terkait </a:t>
                      </a:r>
                      <a:endParaRPr lang="id-ID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  <a:endParaRPr lang="en-US" sz="13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Melibatkan Kepala Kantor Kementerian</a:t>
                      </a:r>
                      <a:r>
                        <a:rPr lang="id-ID" sz="1300" b="0" i="0" u="none" strike="noStrike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Agama RI Kabupaten Asahan dan UPT Kisaran </a:t>
                      </a:r>
                      <a:endParaRPr lang="id-ID" sz="1300" b="0" i="0" u="none" strike="noStrike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</a:tbl>
          </a:graphicData>
        </a:graphic>
      </p:graphicFrame>
      <p:pic>
        <p:nvPicPr>
          <p:cNvPr id="20" name="Gambar 6" descr="logo-kes"/>
          <p:cNvPicPr/>
          <p:nvPr/>
        </p:nvPicPr>
        <p:blipFill>
          <a:blip r:embed="rId3"/>
          <a:stretch>
            <a:fillRect/>
          </a:stretch>
        </p:blipFill>
        <p:spPr>
          <a:xfrm>
            <a:off x="10497829" y="139093"/>
            <a:ext cx="1248909" cy="131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7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561204"/>
              </p:ext>
            </p:extLst>
          </p:nvPr>
        </p:nvGraphicFramePr>
        <p:xfrm>
          <a:off x="733745" y="676518"/>
          <a:ext cx="10374347" cy="4144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530"/>
                <a:gridCol w="2347645"/>
                <a:gridCol w="2228397"/>
                <a:gridCol w="2466890"/>
                <a:gridCol w="2861885"/>
              </a:tblGrid>
              <a:tr h="340418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id-ID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HARI</a:t>
                      </a:r>
                      <a:r>
                        <a:rPr lang="id-ID" sz="13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TANGGAL </a:t>
                      </a:r>
                      <a:endParaRPr lang="id-ID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KEGIATAN</a:t>
                      </a:r>
                      <a:endParaRPr lang="id-ID" sz="13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PENANGGUNG JAWAB</a:t>
                      </a:r>
                      <a:endParaRPr lang="id-ID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3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KETERANGAN</a:t>
                      </a:r>
                      <a:endParaRPr lang="id-ID" sz="13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313176">
                <a:tc gridSpan="5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3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TAHAPAN PERSIAPAN </a:t>
                      </a:r>
                      <a:endParaRPr lang="id-ID" sz="13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448" marR="85448" marT="48451" marB="48451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307740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Jum’at,</a:t>
                      </a:r>
                      <a:r>
                        <a:rPr lang="id-ID" sz="13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20 Februari 2026 </a:t>
                      </a:r>
                      <a:endParaRPr lang="en-US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Penyiapan Surat Keputusan Panitia Program PASKIBRAKA dan Petugas Administrasi serta Narahubung</a:t>
                      </a:r>
                      <a:endParaRPr lang="en-US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3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  <a:endParaRPr lang="en-US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Sekretariat Badan </a:t>
                      </a:r>
                      <a:r>
                        <a:rPr lang="id-ID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Kesatuan Bangsa dan</a:t>
                      </a:r>
                      <a:r>
                        <a:rPr lang="id-ID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  <a:endParaRPr lang="en-US" sz="13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1091466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Senin, 23 Februari 2026 </a:t>
                      </a:r>
                      <a:endParaRPr lang="id-ID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Pembukaan Aplikasi Transparansi Paskibraka</a:t>
                      </a:r>
                      <a:r>
                        <a:rPr lang="id-ID" sz="13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id-ID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3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  <a:endParaRPr lang="en-US" sz="13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Sekretariat Badan </a:t>
                      </a:r>
                      <a:r>
                        <a:rPr lang="id-ID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Kesatuan Bangsa dan</a:t>
                      </a:r>
                      <a:r>
                        <a:rPr lang="id-ID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  <a:endParaRPr lang="en-US" sz="13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algn="just" fontAlgn="t">
                        <a:lnSpc>
                          <a:spcPct val="107000"/>
                        </a:lnSpc>
                      </a:pPr>
                      <a:endParaRPr lang="id-ID" sz="1300" b="0" i="0" u="none" strike="noStrike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1091466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US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Selasa s/d Rabu</a:t>
                      </a:r>
                    </a:p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 Februari s/d 25</a:t>
                      </a:r>
                      <a:r>
                        <a:rPr lang="id-ID" sz="13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Maret </a:t>
                      </a: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2026</a:t>
                      </a:r>
                      <a:endParaRPr lang="id-ID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Pendaftaran </a:t>
                      </a:r>
                      <a:endParaRPr lang="id-ID" sz="13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Petugas Administrasi dan Narahubung</a:t>
                      </a:r>
                      <a:r>
                        <a:rPr lang="id-ID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13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13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Sekretariat Badan </a:t>
                      </a:r>
                      <a:r>
                        <a:rPr lang="id-ID" sz="13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Kesatuan Bangsa dan</a:t>
                      </a:r>
                      <a:r>
                        <a:rPr lang="id-ID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171450" marR="0" indent="-17145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13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Aplikasi BPIP</a:t>
                      </a:r>
                      <a:endParaRPr lang="en-US" sz="13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algn="just" fontAlgn="t">
                        <a:lnSpc>
                          <a:spcPct val="107000"/>
                        </a:lnSpc>
                      </a:pPr>
                      <a:endParaRPr lang="id-ID" sz="1300" b="0" i="0" u="none" strike="noStrike" dirty="0" smtClean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2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78CA560C-A7E3-4C23-842D-F56BB1774D10}"/>
              </a:ext>
            </a:extLst>
          </p:cNvPr>
          <p:cNvSpPr txBox="1">
            <a:spLocks/>
          </p:cNvSpPr>
          <p:nvPr/>
        </p:nvSpPr>
        <p:spPr>
          <a:xfrm>
            <a:off x="816807" y="295027"/>
            <a:ext cx="9743947" cy="1272102"/>
          </a:xfrm>
          <a:prstGeom prst="rect">
            <a:avLst/>
          </a:prstGeom>
        </p:spPr>
        <p:txBody>
          <a:bodyPr lIns="91418" tIns="45709" rIns="91418" bIns="45709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 14pt" pitchFamily="2" charset="77"/>
                <a:cs typeface="Plus Jakarta Sans" pitchFamily="2" charset="77"/>
              </a:rPr>
              <a:t>II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 14pt" pitchFamily="2" charset="77"/>
                <a:cs typeface="Plus Jakarta Sans" pitchFamily="2" charset="77"/>
              </a:rPr>
              <a:t>. </a:t>
            </a:r>
            <a:r>
              <a:rPr lang="id-ID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DM Sans 14pt" pitchFamily="2" charset="77"/>
                <a:cs typeface="Plus Jakarta Sans" pitchFamily="2" charset="77"/>
              </a:rPr>
              <a:t>TAHAPAN SELEKSI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DM Sans 14pt" pitchFamily="2" charset="77"/>
              <a:cs typeface="Plus Jakarta Sans" pitchFamily="2" charset="77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819DBB0-2181-9D0A-FBE9-8FA6D834E2D2}"/>
              </a:ext>
            </a:extLst>
          </p:cNvPr>
          <p:cNvCxnSpPr/>
          <p:nvPr/>
        </p:nvCxnSpPr>
        <p:spPr>
          <a:xfrm>
            <a:off x="646027" y="816189"/>
            <a:ext cx="104998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646027" y="997284"/>
            <a:ext cx="10446962" cy="276977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id-ID" sz="1200" dirty="0">
                <a:latin typeface="Arial" pitchFamily="34" charset="0"/>
                <a:cs typeface="Arial" pitchFamily="34" charset="0"/>
              </a:rPr>
              <a:t>Tahap Seleksi Pembentukan PASKIBRAKA dilakukan secara transparan melalui Sistem daring BPIP, Tahapan seleksi meliputi sebagai berikut : </a:t>
            </a:r>
            <a:endParaRPr lang="id-ID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964938"/>
              </p:ext>
            </p:extLst>
          </p:nvPr>
        </p:nvGraphicFramePr>
        <p:xfrm>
          <a:off x="650187" y="1367995"/>
          <a:ext cx="10522476" cy="57315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36"/>
                <a:gridCol w="2203924"/>
                <a:gridCol w="1594839"/>
                <a:gridCol w="4592177"/>
                <a:gridCol w="1756200"/>
              </a:tblGrid>
              <a:tr h="406574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HARI</a:t>
                      </a:r>
                      <a:r>
                        <a:rPr lang="id-ID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TANGGAL 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KEGIATAN</a:t>
                      </a:r>
                      <a:endParaRPr lang="id-ID" sz="12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PENANGGUNG JAWAB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KETERANGAN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295141">
                <a:tc gridSpan="5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TAHAPAN SELEKSI</a:t>
                      </a:r>
                      <a:endParaRPr lang="id-ID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448" marR="85448" marT="48451" marB="48451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803053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en-US" sz="1100" b="0" i="0" u="none" strike="noStrike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Selasa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s/d Rabu</a:t>
                      </a: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 Februari  s/d 25 Maret 2026 </a:t>
                      </a: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Seleksi Administratif</a:t>
                      </a: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fontAlgn="t">
                        <a:lnSpc>
                          <a:spcPct val="107000"/>
                        </a:lnSpc>
                        <a:buFont typeface="+mj-lt"/>
                        <a:buAutoNum type="alphaLcPeriod"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fontAlgn="t">
                        <a:lnSpc>
                          <a:spcPct val="107000"/>
                        </a:lnSpc>
                        <a:buFont typeface="+mj-lt"/>
                        <a:buAutoNum type="alphaLcPeriod"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Petugas Administrasi </a:t>
                      </a:r>
                    </a:p>
                    <a:p>
                      <a:pPr marL="228600" marR="0" indent="-228600" algn="just" fontAlgn="t">
                        <a:lnSpc>
                          <a:spcPct val="107000"/>
                        </a:lnSpc>
                        <a:buFont typeface="+mj-lt"/>
                        <a:buAutoNum type="alphaLcPeriod"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Narahubung</a:t>
                      </a: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Aplikasi BPIP </a:t>
                      </a:r>
                      <a:endParaRPr lang="en-US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935560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Jum’at  </a:t>
                      </a:r>
                    </a:p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27 Maret 2026</a:t>
                      </a:r>
                      <a:endParaRPr lang="id-ID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Pengumuman Hasil Seleksi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Administrasi</a:t>
                      </a:r>
                      <a:endParaRPr lang="id-ID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Plt.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Kepala Badan </a:t>
                      </a: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Kesatuan Bangsa dan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Petugas Administrasi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Narahubung</a:t>
                      </a:r>
                      <a:endParaRPr lang="id-ID" sz="11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Aplikasi BPIP </a:t>
                      </a:r>
                      <a:endParaRPr lang="en-US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904351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Senin, 30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Maret 2026</a:t>
                      </a:r>
                      <a:endParaRPr lang="id-ID" sz="11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Seleksi dan Pengumuman TIU dan PIP </a:t>
                      </a:r>
                      <a:endParaRPr lang="id-ID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Plt.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Kepala Badan </a:t>
                      </a: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Kesatuan Bangsa dan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Petugas Administrasi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Narahubung</a:t>
                      </a:r>
                      <a:endParaRPr lang="id-ID" sz="11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85725" indent="-85725">
                        <a:buFontTx/>
                        <a:buChar char="-"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Aplikasi BPIP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Kegiatan berlangsung di Aula Dinas Pendidikan Kabupaten Asahan </a:t>
                      </a:r>
                      <a:endParaRPr lang="id-ID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1112686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Selasa, 31 Maret 2025 </a:t>
                      </a:r>
                      <a:endParaRPr lang="id-ID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Seleksi dan Pengumuman Tes Kesehatan </a:t>
                      </a:r>
                      <a:endParaRPr lang="id-ID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Plt.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Kepala Badan </a:t>
                      </a: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Kesatuan Bangsa dan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Petugas Administrasi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Narahubung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 Seleksi Kesehatan </a:t>
                      </a: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85725" indent="-85725">
                        <a:buFontTx/>
                        <a:buChar char="-"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Aplikasi BPIP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Kegiatan berlangsung di Aula Badan Kesatuan Bangsa dan Politik Kabupaten Asahan </a:t>
                      </a:r>
                    </a:p>
                    <a:p>
                      <a:pPr marL="85725" indent="-85725"/>
                      <a:endParaRPr lang="id-ID" sz="1100" dirty="0"/>
                    </a:p>
                  </a:txBody>
                  <a:tcPr marL="64087" marR="64087" marT="10094" marB="0"/>
                </a:tc>
              </a:tr>
              <a:tr h="1271531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Rabu, 1 April 2026 </a:t>
                      </a:r>
                      <a:endParaRPr lang="id-ID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Seleksi dan Pengumuman Tes Parade </a:t>
                      </a:r>
                      <a:endParaRPr lang="id-ID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Plt.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Kepala Badan </a:t>
                      </a: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Kesatuan Bangsa dan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Petugas Administrasi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Narahubung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 Seleksi Parade</a:t>
                      </a:r>
                      <a:endParaRPr lang="id-ID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85725" indent="-85725">
                        <a:buFontTx/>
                        <a:buChar char="-"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Aplikasi BPIP</a:t>
                      </a:r>
                    </a:p>
                    <a:p>
                      <a:pPr marL="85725" indent="-85725">
                        <a:buFontTx/>
                        <a:buChar char="-"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Kegiatan berlangsung di Halaman Kantor  Badan Kesatuan Bangsa dan Politik Kabupaten Asahan </a:t>
                      </a:r>
                    </a:p>
                    <a:p>
                      <a:endParaRPr lang="id-ID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95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793130"/>
              </p:ext>
            </p:extLst>
          </p:nvPr>
        </p:nvGraphicFramePr>
        <p:xfrm>
          <a:off x="718642" y="1144008"/>
          <a:ext cx="10522476" cy="5715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336"/>
                <a:gridCol w="2203924"/>
                <a:gridCol w="1594839"/>
                <a:gridCol w="4592177"/>
                <a:gridCol w="1756200"/>
              </a:tblGrid>
              <a:tr h="406574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HARI</a:t>
                      </a:r>
                      <a:r>
                        <a:rPr lang="id-ID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TANGGAL 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KEGIATAN</a:t>
                      </a:r>
                      <a:endParaRPr lang="id-ID" sz="12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PENANGGUNG JAWAB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KETERANGAN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295141">
                <a:tc gridSpan="5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TAHAPAN SELEKSI</a:t>
                      </a:r>
                      <a:endParaRPr lang="id-ID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448" marR="85448" marT="48451" marB="48451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27153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5</a:t>
                      </a:r>
                      <a:endParaRPr lang="en-U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Kamis,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 April 2026</a:t>
                      </a: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Seleksi dan Pengumuman Tes Pengetahuan Peraturan Baris - Berbaris </a:t>
                      </a: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Plt.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Kepala Badan </a:t>
                      </a: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Kesatuan Bangsa dan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Petugas Administrasi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Narahubung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 Seleksi PBB </a:t>
                      </a: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Aplikasi BPIP </a:t>
                      </a:r>
                    </a:p>
                    <a:p>
                      <a:pPr marL="171450" marR="0" indent="-17145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Kegiatan di Halaman Kantor Badan Kesatuan Bangsa dan Politik Kabupaten Asahan </a:t>
                      </a:r>
                      <a:endParaRPr lang="en-US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127153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en-U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Senin, 6 April 2026   </a:t>
                      </a: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Seleksi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dan Pengumuman Test Kesampataan </a:t>
                      </a:r>
                      <a:endParaRPr lang="id-ID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Plt.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Kepala Badan </a:t>
                      </a: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Kesatuan Bangsa dan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Petugas Administrasi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Narahubung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 Seleksi Kesamaptaan </a:t>
                      </a: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Aplikasi BPIP </a:t>
                      </a:r>
                    </a:p>
                    <a:p>
                      <a:pPr marL="171450" marR="0" indent="-17145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Kegiatan di Stadion Mutiara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127153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en-U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Selasa, 7 April 2026 </a:t>
                      </a: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Seleksi dan Pengumuman Tes Wawancara </a:t>
                      </a:r>
                      <a:endParaRPr lang="id-ID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Plt.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Kepala Badan </a:t>
                      </a: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Kesatuan Bangsa dan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Petugas Administrasi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Narahubung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 Seleksi Wawancara </a:t>
                      </a: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171450" marR="0" indent="-17145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Aplikasi BPIP </a:t>
                      </a:r>
                    </a:p>
                    <a:p>
                      <a:pPr marL="171450" marR="0" indent="-17145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Kegiatan di Aula Kantor Badan Kesatuan Bangsa dan Politik Kabupaten Asahan </a:t>
                      </a:r>
                      <a:endParaRPr lang="en-US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1199533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en-U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Mei 2026 </a:t>
                      </a:r>
                      <a:endParaRPr lang="id-ID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Seleksi PASKIBRAKA Provinsi Sumatera Utara </a:t>
                      </a:r>
                      <a:endParaRPr lang="id-ID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Plt.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Kepala Badan </a:t>
                      </a:r>
                      <a:r>
                        <a:rPr lang="id-ID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Kesatuan Bangsa dan</a:t>
                      </a: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Petugas Administrasi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Narahubung</a:t>
                      </a: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Pengiriman</a:t>
                      </a:r>
                      <a:r>
                        <a:rPr lang="id-ID" sz="1100" baseline="0" dirty="0" smtClean="0">
                          <a:latin typeface="Arial" pitchFamily="34" charset="0"/>
                          <a:cs typeface="Arial" pitchFamily="34" charset="0"/>
                        </a:rPr>
                        <a:t> Peserta berdasarkan Hasil  Terbaik keseluruhan tes yang dilaksanakan </a:t>
                      </a:r>
                      <a:endParaRPr lang="id-ID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05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06492"/>
              </p:ext>
            </p:extLst>
          </p:nvPr>
        </p:nvGraphicFramePr>
        <p:xfrm>
          <a:off x="816810" y="2142741"/>
          <a:ext cx="10404555" cy="4471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30"/>
                <a:gridCol w="2179225"/>
                <a:gridCol w="1576967"/>
                <a:gridCol w="4540714"/>
                <a:gridCol w="1736519"/>
              </a:tblGrid>
              <a:tr h="370504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id-ID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HARI</a:t>
                      </a:r>
                      <a:r>
                        <a:rPr lang="id-ID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TANGGAL </a:t>
                      </a:r>
                      <a:endParaRPr lang="id-ID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KEGIATAN</a:t>
                      </a:r>
                      <a:endParaRPr lang="id-ID" sz="11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PENANGGUNG JAWAB</a:t>
                      </a:r>
                      <a:endParaRPr lang="id-ID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KETERANGAN</a:t>
                      </a:r>
                      <a:endParaRPr lang="id-ID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286089">
                <a:tc gridSpan="5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1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TAHAPAN PELATIHAN </a:t>
                      </a:r>
                      <a:endParaRPr lang="id-ID" sz="11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448" marR="85448" marT="48451" marB="48451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1091325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en-US" sz="1100" b="0" i="0" u="none" strike="noStrike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Kamis,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23 Juli 2026 </a:t>
                      </a: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Pemanggilan Peserta Pelatihan </a:t>
                      </a: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fontAlgn="t">
                        <a:lnSpc>
                          <a:spcPct val="107000"/>
                        </a:lnSpc>
                        <a:buFont typeface="+mj-lt"/>
                        <a:buAutoNum type="alphaLcPeriod"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Kabid Poldagri </a:t>
                      </a: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Staf  </a:t>
                      </a: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Kantor </a:t>
                      </a: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1631941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Jum’at  s/d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Senin</a:t>
                      </a:r>
                    </a:p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24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Juli s/d </a:t>
                      </a: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 Agustus 2026</a:t>
                      </a:r>
                      <a:endParaRPr lang="id-ID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Pra Pelatihan </a:t>
                      </a:r>
                      <a:endParaRPr lang="id-ID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fontAlgn="t">
                        <a:lnSpc>
                          <a:spcPct val="107000"/>
                        </a:lnSpc>
                        <a:buFont typeface="+mj-lt"/>
                        <a:buAutoNum type="alphaLcPeriod"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Kabid Poldagri </a:t>
                      </a: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Kabid Wasdin </a:t>
                      </a: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Staf  </a:t>
                      </a: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 Pelatih </a:t>
                      </a: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Alun-Alun Rambate Rata Raya Kabupaten Asahan </a:t>
                      </a:r>
                      <a:endParaRPr lang="en-US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1091325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Kamis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s/d Selasa</a:t>
                      </a: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</a:p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 Agustus s/d 18 Agustus 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id-ID" sz="11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Pemusatan Latihan </a:t>
                      </a:r>
                      <a:endParaRPr lang="id-ID" sz="11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fontAlgn="t">
                        <a:lnSpc>
                          <a:spcPct val="107000"/>
                        </a:lnSpc>
                        <a:buFont typeface="+mj-lt"/>
                        <a:buAutoNum type="alphaLcPeriod"/>
                      </a:pP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 Pelatih </a:t>
                      </a:r>
                      <a:endParaRPr lang="id-ID" sz="1100" b="0" i="0" u="none" strike="noStrike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Staf  </a:t>
                      </a:r>
                      <a:r>
                        <a:rPr lang="id-ID" sz="11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Badan Kesatuan Bangsa dan</a:t>
                      </a:r>
                      <a:r>
                        <a:rPr lang="id-ID" sz="11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endParaRPr lang="id-ID" sz="1100" b="0" i="0" u="none" strike="noStrike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id-ID" sz="1100" dirty="0" smtClean="0">
                          <a:latin typeface="Arial" pitchFamily="34" charset="0"/>
                          <a:cs typeface="Arial" pitchFamily="34" charset="0"/>
                        </a:rPr>
                        <a:t>Hotel</a:t>
                      </a:r>
                      <a:r>
                        <a:rPr lang="id-ID" sz="1100" baseline="0" dirty="0" smtClean="0">
                          <a:latin typeface="Arial" pitchFamily="34" charset="0"/>
                          <a:cs typeface="Arial" pitchFamily="34" charset="0"/>
                        </a:rPr>
                        <a:t> yang dihunjuk</a:t>
                      </a:r>
                      <a:endParaRPr lang="id-ID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472524" y="479561"/>
            <a:ext cx="9748842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III. TAHAPAN  PELATIHAN 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2819DBB0-2181-9D0A-FBE9-8FA6D834E2D2}"/>
              </a:ext>
            </a:extLst>
          </p:cNvPr>
          <p:cNvCxnSpPr/>
          <p:nvPr/>
        </p:nvCxnSpPr>
        <p:spPr>
          <a:xfrm>
            <a:off x="721540" y="975057"/>
            <a:ext cx="104998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21541" y="1333396"/>
            <a:ext cx="10499822" cy="923307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id-ID" sz="1200" dirty="0">
                <a:latin typeface="Arial" pitchFamily="34" charset="0"/>
                <a:cs typeface="Arial" pitchFamily="34" charset="0"/>
              </a:rPr>
              <a:t>Tahap Pelatihan PASKIBRAKA meliputi Latihan Fisik, Mental, Peraturan Baris-Berbaris, Kedisiplinan, Tata Upacara, Wawasan Kebangsaan, Gladi Bersih dan Orientasi Lapangan. Tahapan Pelatihan dibagi menjadi Latihan Dasar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(Pra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Latihan) dan Latihan Intensif </a:t>
            </a:r>
            <a:r>
              <a:rPr lang="id-ID" sz="1200" dirty="0" smtClean="0">
                <a:latin typeface="Arial" pitchFamily="34" charset="0"/>
                <a:cs typeface="Arial" pitchFamily="34" charset="0"/>
              </a:rPr>
              <a:t>(Karantina </a:t>
            </a:r>
            <a:r>
              <a:rPr lang="id-ID" sz="1200" dirty="0">
                <a:latin typeface="Arial" pitchFamily="34" charset="0"/>
                <a:cs typeface="Arial" pitchFamily="34" charset="0"/>
              </a:rPr>
              <a:t>Selama 12 Hari). </a:t>
            </a:r>
          </a:p>
          <a:p>
            <a:r>
              <a:rPr lang="id-ID" sz="1200" dirty="0">
                <a:latin typeface="Arial" pitchFamily="34" charset="0"/>
                <a:cs typeface="Arial" pitchFamily="34" charset="0"/>
              </a:rPr>
              <a:t>Adapun Rencana Kerja atau jadwal Pelatihan sebagai berikut :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121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750111"/>
              </p:ext>
            </p:extLst>
          </p:nvPr>
        </p:nvGraphicFramePr>
        <p:xfrm>
          <a:off x="622999" y="1482516"/>
          <a:ext cx="10691449" cy="4142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364"/>
                <a:gridCol w="1829274"/>
                <a:gridCol w="2059913"/>
                <a:gridCol w="4636498"/>
                <a:gridCol w="1784400"/>
              </a:tblGrid>
              <a:tr h="406574"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HARI</a:t>
                      </a:r>
                      <a:r>
                        <a:rPr lang="id-ID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/ TANGGAL 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KEGIATAN</a:t>
                      </a:r>
                      <a:endParaRPr lang="id-ID" sz="1200" b="0" i="0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PENANGGUNG JAWAB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ctr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KETERANGAN</a:t>
                      </a:r>
                      <a:endParaRPr lang="id-ID" sz="1200" b="0" i="0" u="none" strike="noStrike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295141">
                <a:tc gridSpan="5"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200" b="1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TAHAPAN PELAKSANAAN</a:t>
                      </a:r>
                      <a:r>
                        <a:rPr lang="id-ID" sz="1200" b="1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id-ID" sz="1200" b="1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448" marR="85448" marT="48451" marB="48451"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820226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en-US" sz="1200" b="0" i="0" u="none" strike="noStrike" dirty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1</a:t>
                      </a:r>
                      <a:endParaRPr lang="en-U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Kamis,</a:t>
                      </a: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13 Agustus 2026 </a:t>
                      </a:r>
                      <a:endParaRPr lang="en-U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Pengukuhan Paskibraka </a:t>
                      </a:r>
                      <a:endParaRPr lang="en-U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Plt.</a:t>
                      </a:r>
                      <a:r>
                        <a:rPr lang="id-ID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Kepala Bakesbangpol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</a:t>
                      </a:r>
                      <a:r>
                        <a:rPr lang="id-ID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Bakesbangpol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Tim Pelatih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Staf </a:t>
                      </a: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Badan Kesatuan Bangsa dan</a:t>
                      </a: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 </a:t>
                      </a:r>
                      <a:endParaRPr lang="id-ID" sz="1200" b="0" i="0" u="none" strike="noStrike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id-ID" sz="1200" b="0" i="0" u="none" strike="noStrike" baseline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Aula Melati Kantor Bupati Asahan </a:t>
                      </a: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803868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Agustus 2026 </a:t>
                      </a:r>
                      <a:endParaRPr lang="id-ID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Kehadiran dalam </a:t>
                      </a:r>
                      <a:r>
                        <a:rPr lang="id-ID" sz="1200" dirty="0" smtClean="0">
                          <a:latin typeface="Arial" pitchFamily="34" charset="0"/>
                          <a:cs typeface="Arial" pitchFamily="34" charset="0"/>
                        </a:rPr>
                        <a:t>Sidang Tahunan dan Pidato Kenegaraan Presiden Republik Indonesia </a:t>
                      </a:r>
                      <a:endParaRPr lang="id-ID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</a:t>
                      </a:r>
                      <a:r>
                        <a:rPr lang="id-ID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Bakesbangpol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Tim Pelatih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Staf </a:t>
                      </a: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Badan Kesatuan Bangsa dan</a:t>
                      </a: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</a:t>
                      </a:r>
                      <a:endParaRPr lang="id-ID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Sekretariat</a:t>
                      </a: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ea typeface="Calibri" panose="020F0502020204030204" pitchFamily="34" charset="0"/>
                          <a:cs typeface="Arial" pitchFamily="34" charset="0"/>
                        </a:rPr>
                        <a:t> DPRD Kabupaten Asahan </a:t>
                      </a:r>
                      <a:endParaRPr lang="en-US" sz="12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984739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Senin, 17 Agustus </a:t>
                      </a: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2026</a:t>
                      </a:r>
                      <a:endParaRPr lang="id-ID" sz="1200" b="0" i="0" u="none" strike="noStrike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fontAlgn="t">
                        <a:lnSpc>
                          <a:spcPct val="107000"/>
                        </a:lnSpc>
                        <a:buFont typeface="+mj-lt"/>
                        <a:buAutoNum type="alphaLcPeriod"/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Upacara Penaikan dan Penurunan Bendera </a:t>
                      </a:r>
                      <a:r>
                        <a:rPr lang="id-ID" sz="1200" dirty="0" smtClean="0">
                          <a:latin typeface="Arial" pitchFamily="34" charset="0"/>
                          <a:cs typeface="Arial" pitchFamily="34" charset="0"/>
                        </a:rPr>
                        <a:t>Sang Saka Merah Putih</a:t>
                      </a:r>
                    </a:p>
                    <a:p>
                      <a:pPr marL="228600" marR="0" indent="-228600" algn="just" fontAlgn="t">
                        <a:lnSpc>
                          <a:spcPct val="107000"/>
                        </a:lnSpc>
                        <a:buFont typeface="+mj-lt"/>
                        <a:buAutoNum type="alphaLcPeriod"/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Malam Resepsi HUT RI ke-81</a:t>
                      </a:r>
                      <a:endParaRPr lang="id-ID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Plt.</a:t>
                      </a:r>
                      <a:r>
                        <a:rPr lang="id-ID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Kepala Bakesbangpol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Para Kepala Bidang pada </a:t>
                      </a:r>
                      <a:r>
                        <a:rPr lang="id-ID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Bakesbangpol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Tim Pelatih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Staf </a:t>
                      </a: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Badan Kesatuan Bangsa dan</a:t>
                      </a: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</a:t>
                      </a:r>
                      <a:endParaRPr lang="id-ID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id-ID" sz="1200" dirty="0" smtClean="0">
                          <a:latin typeface="Arial" pitchFamily="34" charset="0"/>
                          <a:cs typeface="Arial" pitchFamily="34" charset="0"/>
                        </a:rPr>
                        <a:t>Alun-Alun Rambate Rata Raya Kabupaten Asahan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id-ID" sz="1200" dirty="0" smtClean="0">
                          <a:latin typeface="Arial" pitchFamily="34" charset="0"/>
                          <a:cs typeface="Arial" pitchFamily="34" charset="0"/>
                        </a:rPr>
                        <a:t>Pendopo Rumah Dinas Bupati Asahan </a:t>
                      </a:r>
                      <a:endParaRPr lang="id-ID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  <a:tr h="659301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Selasa, 18 Agustus 2026 </a:t>
                      </a:r>
                      <a:endParaRPr lang="id-ID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0" marR="0" algn="just" fontAlgn="t">
                        <a:lnSpc>
                          <a:spcPct val="107000"/>
                        </a:lnSpc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Pengembalian Peserta PASKIBRAKA ke Orang Tua / Satuan Pendidikan </a:t>
                      </a:r>
                      <a:endParaRPr lang="id-ID" sz="1200" b="0" i="0" u="none" strike="noStrike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Kepala Bidang Ideologi </a:t>
                      </a:r>
                      <a:r>
                        <a:rPr lang="id-ID" sz="12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Bakesbangpol Kabupaten Asahan 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Tim Pelatih</a:t>
                      </a:r>
                    </a:p>
                    <a:p>
                      <a:pPr marL="228600" marR="0" indent="-228600" algn="just" defTabSz="914400" rtl="0" eaLnBrk="1" fontAlgn="t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LcPeriod"/>
                        <a:tabLst/>
                        <a:defRPr/>
                      </a:pP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Staf </a:t>
                      </a:r>
                      <a:r>
                        <a:rPr lang="id-ID" sz="1200" b="0" i="0" u="none" strike="noStrike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Badan Kesatuan Bangsa dan</a:t>
                      </a:r>
                      <a:r>
                        <a:rPr lang="id-ID" sz="1200" b="0" i="0" u="none" strike="noStrike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Politik Kabupaten Asahan</a:t>
                      </a:r>
                      <a:endParaRPr lang="id-ID" sz="1200" b="0" i="0" u="none" strike="noStrike" kern="1200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  <a:tc>
                  <a:txBody>
                    <a:bodyPr/>
                    <a:lstStyle/>
                    <a:p>
                      <a:pPr marL="85725" indent="-85725"/>
                      <a:r>
                        <a:rPr lang="id-ID" sz="1200" dirty="0" smtClean="0">
                          <a:latin typeface="Arial" pitchFamily="34" charset="0"/>
                          <a:cs typeface="Arial" pitchFamily="34" charset="0"/>
                        </a:rPr>
                        <a:t>Hotel </a:t>
                      </a:r>
                      <a:endParaRPr lang="id-ID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4087" marR="64087" marT="10094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21540" y="305762"/>
            <a:ext cx="10499822" cy="369310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id-ID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IV. TAHAPAN  PELAKSANAAN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2819DBB0-2181-9D0A-FBE9-8FA6D834E2D2}"/>
              </a:ext>
            </a:extLst>
          </p:cNvPr>
          <p:cNvCxnSpPr/>
          <p:nvPr/>
        </p:nvCxnSpPr>
        <p:spPr>
          <a:xfrm>
            <a:off x="721540" y="703761"/>
            <a:ext cx="1049982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612953" y="888894"/>
            <a:ext cx="10608413" cy="461643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id-ID" sz="1200" dirty="0">
                <a:latin typeface="Arial" pitchFamily="34" charset="0"/>
                <a:cs typeface="Arial" pitchFamily="34" charset="0"/>
              </a:rPr>
              <a:t>Tahap Pelaksanaan meliputi Pengukuhan Paskibraka, kehadiran dalam Sidang Tahunan dan Pidato Kenegaraan, Upacara Penaikan / dan Penurunan Bendera Sang Saka Merah Putih, dengan jadwal sebagai berikut :</a:t>
            </a:r>
          </a:p>
        </p:txBody>
      </p:sp>
      <p:sp>
        <p:nvSpPr>
          <p:cNvPr id="6" name="Rectangle 5"/>
          <p:cNvSpPr/>
          <p:nvPr/>
        </p:nvSpPr>
        <p:spPr>
          <a:xfrm>
            <a:off x="1272440" y="6577936"/>
            <a:ext cx="10608413" cy="276977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r>
              <a:rPr lang="id-ID" sz="12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3411" y="5700784"/>
            <a:ext cx="4449170" cy="461643"/>
          </a:xfrm>
          <a:prstGeom prst="rect">
            <a:avLst/>
          </a:prstGeom>
        </p:spPr>
        <p:txBody>
          <a:bodyPr wrap="square" lIns="91418" tIns="45709" rIns="91418" bIns="45709">
            <a:spAutoFit/>
          </a:bodyPr>
          <a:lstStyle/>
          <a:p>
            <a:endParaRPr lang="id-ID" sz="1200" dirty="0">
              <a:latin typeface="Arial" pitchFamily="34" charset="0"/>
              <a:cs typeface="Arial" pitchFamily="34" charset="0"/>
            </a:endParaRPr>
          </a:p>
          <a:p>
            <a:endParaRPr lang="id-ID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7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10727</TotalTime>
  <Words>1099</Words>
  <Application>Microsoft Office PowerPoint</Application>
  <PresentationFormat>Custom</PresentationFormat>
  <Paragraphs>239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    PEMBENTUKAN PASUKAN PENGIBAR BENDERA PUSAKA  (PASKIBRAKA) KABUPATEN ASAHAN TAHUN 2026   </vt:lpstr>
      <vt:lpstr>I. TAHAPAN PERSIAPAN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Badan Pembinaan Ideologi Pancasila</dc:creator>
  <cp:lastModifiedBy>User</cp:lastModifiedBy>
  <cp:revision>54</cp:revision>
  <cp:lastPrinted>2026-02-09T04:00:47Z</cp:lastPrinted>
  <dcterms:created xsi:type="dcterms:W3CDTF">2025-11-13T04:17:06Z</dcterms:created>
  <dcterms:modified xsi:type="dcterms:W3CDTF">2026-02-10T00:44:34Z</dcterms:modified>
</cp:coreProperties>
</file>